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3" r:id="rId5"/>
    <p:sldId id="261" r:id="rId6"/>
    <p:sldId id="265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0" r:id="rId21"/>
    <p:sldId id="284" r:id="rId22"/>
    <p:sldId id="285" r:id="rId23"/>
    <p:sldId id="286" r:id="rId24"/>
    <p:sldId id="287" r:id="rId25"/>
    <p:sldId id="288" r:id="rId26"/>
    <p:sldId id="289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DCDCDC"/>
    <a:srgbClr val="FFFFFF"/>
    <a:srgbClr val="F0F0F0"/>
    <a:srgbClr val="E6E6E6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98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9.xml"/><Relationship Id="rId6" Type="http://schemas.openxmlformats.org/officeDocument/2006/relationships/image" Target="../media/image23.png"/><Relationship Id="rId5" Type="http://schemas.openxmlformats.org/officeDocument/2006/relationships/tags" Target="../tags/tag78.xml"/><Relationship Id="rId4" Type="http://schemas.openxmlformats.org/officeDocument/2006/relationships/image" Target="../media/image22.png"/><Relationship Id="rId3" Type="http://schemas.openxmlformats.org/officeDocument/2006/relationships/tags" Target="../tags/tag77.xml"/><Relationship Id="rId2" Type="http://schemas.openxmlformats.org/officeDocument/2006/relationships/image" Target="../media/image21.png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27.png"/><Relationship Id="rId1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9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40.png"/><Relationship Id="rId3" Type="http://schemas.openxmlformats.org/officeDocument/2006/relationships/tags" Target="../tags/tag95.xml"/><Relationship Id="rId2" Type="http://schemas.openxmlformats.org/officeDocument/2006/relationships/image" Target="../media/image39.png"/><Relationship Id="rId1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 sz="4800"/>
              <a:t>Semi-Supervised Learning</a:t>
            </a:r>
            <a:endParaRPr lang="zh-CN" altLang="zh-CN" sz="48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66205" y="4102735"/>
            <a:ext cx="4646295" cy="5981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金江</a:t>
            </a:r>
            <a:r>
              <a:rPr lang="zh-CN" altLang="en-US"/>
              <a:t>林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/>
              <a:t>Re</a:t>
            </a:r>
            <a:r>
              <a:rPr lang="en-US" altLang="zh-CN" sz="2400"/>
              <a:t>sults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NeurIPS 2020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Unsupervised Data Augmentationfor Consistency Training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740" y="3381375"/>
            <a:ext cx="5553075" cy="2419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65" y="1471295"/>
            <a:ext cx="5000625" cy="1752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840" y="317570"/>
            <a:ext cx="10969200" cy="705600"/>
          </a:xfrm>
        </p:spPr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NeurIPS 2019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MixMatch: A Holistic Approach to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Semi-Supervised Learning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3825240"/>
            <a:ext cx="9496425" cy="2238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33030" y="1555115"/>
            <a:ext cx="3453130" cy="1258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9790" y="1022985"/>
            <a:ext cx="6477000" cy="25336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24170" y="3126105"/>
            <a:ext cx="1868805" cy="354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肘形连接符 10"/>
          <p:cNvCxnSpPr/>
          <p:nvPr/>
        </p:nvCxnSpPr>
        <p:spPr>
          <a:xfrm rot="5400000">
            <a:off x="6772275" y="612140"/>
            <a:ext cx="561975" cy="4965065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NeurIPS 2020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FixMatch: Simplifying Semi-Supervised Learning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with Consistency and Confidence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内容占位符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5475" y="1313815"/>
            <a:ext cx="7492365" cy="4660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Image classification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NeurIPS 2021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FlexMatch: Boosting Semi-Supervised Learning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with Curriculum Pseudo Labeling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9275" y="1929765"/>
            <a:ext cx="10915650" cy="3514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</a:t>
            </a:r>
            <a:r>
              <a:rPr lang="en-US" altLang="zh-CN" sz="2400">
                <a:sym typeface="+mn-ea"/>
              </a:rPr>
              <a:t>Detection</a:t>
            </a:r>
            <a:endParaRPr lang="en-US" altLang="zh-CN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2020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A Simple Semi-Supervised Learning Framework for Object Detection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780" y="1423035"/>
            <a:ext cx="992568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CVPR 2021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Humble Teachers Teach Better Students for Semi-Supervised Object Detection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1970" y="1670685"/>
            <a:ext cx="11263630" cy="4003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ICCV 2021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End-to-End Semi-Supervised Object Detection with Soft Teacher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1810" y="1221740"/>
            <a:ext cx="11065510" cy="4413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CVPR 2021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Instant-Teaching: An End-to-End Semi-Supervised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Object Detection Framework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92885"/>
            <a:ext cx="10968990" cy="4390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ECCV 2022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Dense Teacher: Dense Pseudo-Labels for Semi-supervised Object Detection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835" y="1669415"/>
            <a:ext cx="8744585" cy="32893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9510" y="5314315"/>
            <a:ext cx="6030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模型的效果随着 threshold 的波动而剧烈波动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对未标记数据应用检测框回归损失将导致不稳定的训练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ICLR 2021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Unbiased Teacher for Semi-Supervised Object Detection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5930" y="1242695"/>
            <a:ext cx="10968990" cy="4236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5479415"/>
            <a:ext cx="9895205" cy="953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Semi-Supervised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760" y="1624330"/>
            <a:ext cx="6996430" cy="4337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59825" y="2306955"/>
            <a:ext cx="31248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完整的大量注释难以</a:t>
            </a:r>
            <a:r>
              <a:rPr lang="zh-CN" altLang="en-US"/>
              <a:t>获得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充分利用数据</a:t>
            </a:r>
            <a:r>
              <a:rPr lang="zh-CN" altLang="en-US"/>
              <a:t>信息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提高模型的</a:t>
            </a:r>
            <a:r>
              <a:rPr lang="zh-CN" altLang="en-US"/>
              <a:t>性能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59825" y="4261485"/>
            <a:ext cx="2837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有标签数据和无标签数据具有相同的</a:t>
            </a:r>
            <a:r>
              <a:rPr lang="zh-CN" altLang="en-US"/>
              <a:t>分布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模型性能</a:t>
            </a:r>
            <a:r>
              <a:rPr lang="zh-CN" altLang="en-US"/>
              <a:t>下降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Object Detection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ECCV 2022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Dense Teacher: Dense Pseudo-Labels for Semi-supervised Object Detection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210" y="1534160"/>
            <a:ext cx="8734425" cy="421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Results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ECCV 2022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Dense Teacher: Dense Pseudo-Labels for Semi-supervised Object Detection</a:t>
            </a:r>
            <a:endParaRPr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0895" y="1698625"/>
            <a:ext cx="9584055" cy="4021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/>
              <a:t>Pipeline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3982085"/>
            <a:ext cx="7939405" cy="2422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0" y="1313815"/>
            <a:ext cx="6922135" cy="22961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8330" y="5848350"/>
            <a:ext cx="2291080" cy="5562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13775" y="2377440"/>
            <a:ext cx="241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目标检测</a:t>
            </a:r>
            <a:r>
              <a:rPr lang="en-US" altLang="zh-CN"/>
              <a:t>pipeline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613775" y="5196840"/>
            <a:ext cx="2903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Visual </a:t>
            </a:r>
            <a:r>
              <a:rPr lang="en-US" altLang="zh-CN"/>
              <a:t>Grounding pipeline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896860" y="2561590"/>
            <a:ext cx="575310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 flipV="1">
            <a:off x="8146415" y="5379085"/>
            <a:ext cx="467360" cy="19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Data Augmentation</a:t>
            </a:r>
            <a:endParaRPr lang="zh-CN" altLang="en-US" sz="24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770" y="1514475"/>
            <a:ext cx="6665595" cy="3567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1605280"/>
            <a:ext cx="3536315" cy="3385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33465" y="4745990"/>
            <a:ext cx="977900" cy="335915"/>
          </a:xfrm>
          <a:prstGeom prst="rect">
            <a:avLst/>
          </a:prstGeom>
          <a:solidFill>
            <a:schemeClr val="bg2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Pseudo Annotation</a:t>
            </a:r>
            <a:endParaRPr lang="en-US" altLang="zh-CN" sz="2400">
              <a:sym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440555" y="2226310"/>
            <a:ext cx="5901690" cy="2698115"/>
            <a:chOff x="4824" y="768"/>
            <a:chExt cx="9294" cy="4249"/>
          </a:xfrm>
        </p:grpSpPr>
        <p:grpSp>
          <p:nvGrpSpPr>
            <p:cNvPr id="29" name="组合 28"/>
            <p:cNvGrpSpPr/>
            <p:nvPr/>
          </p:nvGrpSpPr>
          <p:grpSpPr>
            <a:xfrm>
              <a:off x="4824" y="768"/>
              <a:ext cx="4406" cy="4249"/>
              <a:chOff x="2396" y="152"/>
              <a:chExt cx="4070" cy="4142"/>
            </a:xfrm>
          </p:grpSpPr>
          <p:pic>
            <p:nvPicPr>
              <p:cNvPr id="10" name="图片 9" descr="ori8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2396" y="152"/>
                <a:ext cx="4070" cy="4142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4278" y="1396"/>
                <a:ext cx="1075" cy="22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135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3922" y="674"/>
                <a:ext cx="1018" cy="13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135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626" y="1864"/>
                <a:ext cx="822" cy="7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135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928" y="3376"/>
                <a:ext cx="657" cy="5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13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025" y="2044"/>
              <a:ext cx="562" cy="410"/>
            </a:xfrm>
            <a:prstGeom prst="rect">
              <a:avLst/>
            </a:prstGeom>
            <a:solidFill>
              <a:schemeClr val="accent3">
                <a:lumMod val="75000"/>
                <a:alpha val="65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100" b="1">
                  <a:solidFill>
                    <a:schemeClr val="bg2"/>
                  </a:solidFill>
                </a:rPr>
                <a:t>#1</a:t>
              </a:r>
              <a:endParaRPr lang="en-US" altLang="zh-CN" sz="1100" b="1">
                <a:solidFill>
                  <a:schemeClr val="bg2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890" y="3114"/>
              <a:ext cx="4228" cy="1571"/>
              <a:chOff x="9575" y="660"/>
              <a:chExt cx="4228" cy="1571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575" y="660"/>
                <a:ext cx="4228" cy="1571"/>
              </a:xfrm>
              <a:prstGeom prst="roundRect">
                <a:avLst/>
              </a:prstGeom>
              <a:solidFill>
                <a:schemeClr val="bg2">
                  <a:lumMod val="85000"/>
                  <a:alpha val="29000"/>
                </a:schemeClr>
              </a:solidFill>
              <a:ln>
                <a:solidFill>
                  <a:schemeClr val="tx2">
                    <a:alpha val="5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829" y="839"/>
                <a:ext cx="31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b="1"/>
                  <a:t>#3: </a:t>
                </a:r>
                <a:r>
                  <a:rPr lang="en-US" altLang="zh-CN"/>
                  <a:t>missing query</a:t>
                </a:r>
                <a:endParaRPr lang="en-US" altLang="zh-CN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9847" y="1520"/>
                <a:ext cx="31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b="1"/>
                  <a:t>#4: </a:t>
                </a:r>
                <a:r>
                  <a:rPr lang="en-US" altLang="zh-CN">
                    <a:sym typeface="+mn-ea"/>
                  </a:rPr>
                  <a:t>missing query</a:t>
                </a:r>
                <a:endParaRPr lang="en-US" altLang="zh-CN" b="1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594" y="2524"/>
              <a:ext cx="562" cy="410"/>
            </a:xfrm>
            <a:prstGeom prst="rect">
              <a:avLst/>
            </a:prstGeom>
            <a:solidFill>
              <a:schemeClr val="accent3">
                <a:lumMod val="75000"/>
                <a:alpha val="65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100" b="1">
                  <a:solidFill>
                    <a:schemeClr val="bg2"/>
                  </a:solidFill>
                </a:rPr>
                <a:t>#2</a:t>
              </a:r>
              <a:endParaRPr lang="en-US" altLang="zh-CN" sz="1100" b="1">
                <a:solidFill>
                  <a:schemeClr val="bg2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871" y="953"/>
              <a:ext cx="4228" cy="1570"/>
              <a:chOff x="9575" y="660"/>
              <a:chExt cx="4228" cy="157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575" y="660"/>
                <a:ext cx="4228" cy="1571"/>
              </a:xfrm>
              <a:prstGeom prst="roundRect">
                <a:avLst/>
              </a:prstGeom>
              <a:solidFill>
                <a:schemeClr val="bg2">
                  <a:lumMod val="85000"/>
                  <a:alpha val="29000"/>
                </a:schemeClr>
              </a:solidFill>
              <a:ln>
                <a:solidFill>
                  <a:schemeClr val="tx2">
                    <a:alpha val="5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829" y="839"/>
                <a:ext cx="37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b="1"/>
                  <a:t>#1: </a:t>
                </a:r>
                <a:r>
                  <a:rPr lang="en-US" altLang="zh-CN">
                    <a:sym typeface="+mn-ea"/>
                  </a:rPr>
                  <a:t>player on the right</a:t>
                </a:r>
                <a:endParaRPr lang="en-US" altLang="zh-CN" b="1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847" y="1520"/>
                <a:ext cx="210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zh-CN" b="1"/>
                  <a:t>#2: </a:t>
                </a:r>
                <a:r>
                  <a:rPr lang="en-US" altLang="zh-CN">
                    <a:sym typeface="+mn-ea"/>
                  </a:rPr>
                  <a:t>num 10</a:t>
                </a:r>
                <a:endParaRPr lang="en-US" altLang="zh-CN" b="1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7578" y="1302"/>
              <a:ext cx="562" cy="410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100" b="1">
                  <a:solidFill>
                    <a:schemeClr val="bg2"/>
                  </a:solidFill>
                </a:rPr>
                <a:t>#3</a:t>
              </a:r>
              <a:endParaRPr lang="en-US" altLang="zh-CN" sz="1100" b="1">
                <a:solidFill>
                  <a:schemeClr val="bg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276" y="4075"/>
              <a:ext cx="562" cy="410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100" b="1">
                  <a:solidFill>
                    <a:schemeClr val="bg2"/>
                  </a:solidFill>
                </a:rPr>
                <a:t>#4</a:t>
              </a:r>
              <a:endParaRPr lang="en-US" altLang="zh-CN" sz="1100" b="1">
                <a:solidFill>
                  <a:schemeClr val="bg2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83335" y="2082800"/>
            <a:ext cx="1519555" cy="2908300"/>
            <a:chOff x="2390" y="5645"/>
            <a:chExt cx="2393" cy="4580"/>
          </a:xfrm>
        </p:grpSpPr>
        <p:pic>
          <p:nvPicPr>
            <p:cNvPr id="27" name="图片 26" descr="ori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2485" y="5779"/>
              <a:ext cx="2203" cy="2035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390" y="5645"/>
              <a:ext cx="2393" cy="4580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" y="8337"/>
              <a:ext cx="1769" cy="1251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538" y="7903"/>
              <a:ext cx="219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 b="1"/>
                <a:t>Unlabeled Image</a:t>
              </a:r>
              <a:endParaRPr lang="en-US" altLang="zh-CN" sz="1200" b="1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15" y="9703"/>
              <a:ext cx="20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 b="1"/>
                <a:t>Object Detector</a:t>
              </a:r>
              <a:endParaRPr lang="en-US" altLang="zh-CN" sz="1200" b="1"/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2999105" y="3567430"/>
            <a:ext cx="1092835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Query </a:t>
            </a:r>
            <a:r>
              <a:rPr lang="en-US" altLang="zh-CN" sz="2400">
                <a:sym typeface="+mn-ea"/>
              </a:rPr>
              <a:t>Generation</a:t>
            </a:r>
            <a:endParaRPr lang="en-US" altLang="zh-CN" sz="240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2146935"/>
            <a:ext cx="6915150" cy="2409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5825" y="5148580"/>
            <a:ext cx="946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(a) </a:t>
            </a:r>
            <a:r>
              <a:rPr lang="zh-CN" altLang="en-US"/>
              <a:t>通过简易模型生成查询</a:t>
            </a:r>
            <a:r>
              <a:rPr lang="en-US" altLang="zh-CN"/>
              <a:t>      (b) </a:t>
            </a:r>
            <a:r>
              <a:rPr lang="zh-CN" altLang="en-US"/>
              <a:t>使用预训练模型辅助生成查询</a:t>
            </a:r>
            <a:r>
              <a:rPr lang="en-US" altLang="zh-CN"/>
              <a:t>      (c) </a:t>
            </a:r>
            <a:r>
              <a:rPr lang="zh-CN" altLang="en-US"/>
              <a:t>直接传入检测框</a:t>
            </a:r>
            <a:r>
              <a:rPr lang="zh-CN" altLang="en-US"/>
              <a:t>特征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Semi-Supervised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230" y="4488815"/>
            <a:ext cx="1571625" cy="409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793240"/>
            <a:ext cx="5019675" cy="3105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45" y="1971675"/>
            <a:ext cx="4657725" cy="291465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847080" y="3242945"/>
            <a:ext cx="666750" cy="304800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5340" y="5476875"/>
            <a:ext cx="6431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乐观的假设</a:t>
            </a:r>
            <a:r>
              <a:rPr lang="zh-CN" altLang="en-US"/>
              <a:t>：有标签的数据和无标签的数据来自相同的分布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Semi-Supervised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Consistency Regularization:给定一个未标记的数据点及其扰动的形式 ，目标是最小化两个输出之间的距离</a:t>
            </a:r>
            <a:r>
              <a:rPr lang="zh-CN" altLang="en-US">
                <a:sym typeface="+mn-ea"/>
              </a:rPr>
              <a:t>。</a:t>
            </a:r>
            <a:r>
              <a:rPr lang="en-US" altLang="zh-CN">
                <a:sym typeface="+mn-ea"/>
              </a:rPr>
              <a:t>对于无标签图像，添加噪声之后模型预测也应该保持不变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marL="0" lvl="1"/>
            <a:endParaRPr lang="en-US" altLang="zh-CN" sz="1800">
              <a:sym typeface="+mn-ea"/>
            </a:endParaRPr>
          </a:p>
          <a:p>
            <a:pPr marL="0" lvl="1"/>
            <a:r>
              <a:rPr lang="en-US" altLang="zh-CN" sz="1800">
                <a:sym typeface="+mn-ea"/>
              </a:rPr>
              <a:t>Pseudo Label:</a:t>
            </a:r>
            <a:r>
              <a:rPr lang="zh-CN" altLang="en-US" sz="1800">
                <a:sym typeface="+mn-ea"/>
              </a:rPr>
              <a:t>先使用模型生成伪标签，然后与有标签的数据一起训练，提供额外的信息。</a:t>
            </a:r>
            <a:endParaRPr lang="zh-CN" altLang="en-US" sz="1800">
              <a:sym typeface="+mn-ea"/>
            </a:endParaRPr>
          </a:p>
          <a:p>
            <a:pPr marL="0" lvl="1"/>
            <a:endParaRPr lang="en-US" altLang="zh-CN" sz="1800"/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Match</a:t>
            </a:r>
            <a:r>
              <a:rPr lang="zh-CN" altLang="en-US">
                <a:sym typeface="+mn-ea"/>
              </a:rPr>
              <a:t>系列：将几种半监督方法进行</a:t>
            </a:r>
            <a:r>
              <a:rPr lang="zh-CN" altLang="en-US">
                <a:sym typeface="+mn-ea"/>
              </a:rPr>
              <a:t>混合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6530" y="2430145"/>
            <a:ext cx="2609850" cy="695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20" y="3691255"/>
            <a:ext cx="6296025" cy="100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30" y="4488815"/>
            <a:ext cx="1571625" cy="409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en-US" altLang="zh-CN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ICLR2017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Temporal Ensembling for Semi-Supervised Learning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1445895"/>
            <a:ext cx="10968990" cy="2470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" y="4456430"/>
            <a:ext cx="7103110" cy="113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en-US" altLang="zh-CN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ICLR2017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Temporal Ensembling for Semi-Supervised Learning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1664335"/>
            <a:ext cx="9429750" cy="2762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4613910"/>
            <a:ext cx="5449570" cy="98361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7894320" y="3950335"/>
            <a:ext cx="527685" cy="9525"/>
          </a:xfrm>
          <a:prstGeom prst="straightConnector1">
            <a:avLst/>
          </a:prstGeom>
          <a:ln w="28575">
            <a:solidFill>
              <a:schemeClr val="tx1">
                <a:alpha val="68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05" y="3712210"/>
            <a:ext cx="323850" cy="485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54445" y="4765040"/>
            <a:ext cx="4638675" cy="1163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用空间来换取时间，总的前向推理次数减少了一半，因而减少了训练时间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通过历史预测做平均，有利于平滑单次预测中的噪声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5" y="1381125"/>
            <a:ext cx="2686050" cy="4381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en-US" altLang="zh-CN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NIPS 2017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Mean teachers are better role models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1426210"/>
            <a:ext cx="8075295" cy="3773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" y="5312410"/>
            <a:ext cx="3615055" cy="693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15" y="5312410"/>
            <a:ext cx="6677025" cy="9048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84975" y="4429760"/>
            <a:ext cx="2454275" cy="6324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Image classification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NeurIPS 2020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Unsupervised Data Augmentationfor Consistency Training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2510" y="1181100"/>
            <a:ext cx="9334500" cy="449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5495925"/>
            <a:ext cx="6101080" cy="879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400">
                <a:sym typeface="+mn-ea"/>
              </a:rPr>
              <a:t>Data Augmentation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0" y="6489700"/>
            <a:ext cx="10155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i="1">
                <a:latin typeface="Times New Roman" panose="02020603050405020304" charset="0"/>
                <a:cs typeface="Times New Roman" panose="02020603050405020304" charset="0"/>
              </a:rPr>
              <a:t>NeurIPS 2020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, Unsupervised Data Augmentationfor Consistency Training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图像分类</a:t>
            </a:r>
            <a:r>
              <a:rPr lang="en-US" altLang="zh-CN"/>
              <a:t>:AutoAugment,在所有的图像处理转换方式中进行搜索，以便找到一个最优的增强策略</a:t>
            </a:r>
            <a:endParaRPr lang="en-US" altLang="zh-CN"/>
          </a:p>
          <a:p>
            <a:r>
              <a:rPr lang="zh-CN" altLang="en-US"/>
              <a:t>文本分类</a:t>
            </a:r>
            <a:r>
              <a:rPr lang="en-US" altLang="zh-CN"/>
              <a:t>:Back translation,把一个样本（语言A）转换成另一个语言B再转换回来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710" y="2437765"/>
            <a:ext cx="9701530" cy="3939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6830,&quot;width&quot;:11018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PLACING_PICTURE_USER_VIEWPORT" val="{&quot;height&quot;:3525,&quot;width&quot;:14955}"/>
</p:tagLst>
</file>

<file path=ppt/tags/tag77.xml><?xml version="1.0" encoding="utf-8"?>
<p:tagLst xmlns:p="http://schemas.openxmlformats.org/presentationml/2006/main">
  <p:tag name="KSO_WM_UNIT_PLACING_PICTURE_USER_VIEWPORT" val="{&quot;height&quot;:1982,&quot;width&quot;:5438}"/>
</p:tagLst>
</file>

<file path=ppt/tags/tag78.xml><?xml version="1.0" encoding="utf-8"?>
<p:tagLst xmlns:p="http://schemas.openxmlformats.org/presentationml/2006/main">
  <p:tag name="KSO_WM_UNIT_PLACING_PICTURE_USER_VIEWPORT" val="{&quot;height&quot;:3990,&quot;width&quot;:10200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UNIT_PLACING_PICTURE_USER_VIEWPORT" val="{&quot;height&quot;:6139,&quot;width&quot;:17274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UNIT_PLACING_PICTURE_USER_VIEWPORT" val="{&quot;height&quot;:5295,&quot;width&quot;:13200}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PLACING_PICTURE_USER_VIEWPORT" val="{&quot;height&quot;:9600,&quot;width&quot;:8955}"/>
</p:tagLst>
</file>

<file path=ppt/tags/tag95.xml><?xml version="1.0" encoding="utf-8"?>
<p:tagLst xmlns:p="http://schemas.openxmlformats.org/presentationml/2006/main">
  <p:tag name="KSO_WM_UNIT_PLACING_PICTURE_USER_VIEWPORT" val="{&quot;height&quot;:9600,&quot;width&quot;:8955}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COMMONDATA" val="eyJoZGlkIjoiZDdiOWE4NWM0MDA0NjJhYmM0ZjVlZWJjNGFjZmZhODQ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2291</Words>
  <Application>WPS 演示</Application>
  <PresentationFormat>宽屏</PresentationFormat>
  <Paragraphs>144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Times New Roman</vt:lpstr>
      <vt:lpstr>Office 主题​​</vt:lpstr>
      <vt:lpstr>PowerPoint 演示文稿</vt:lpstr>
      <vt:lpstr>Semi-Supervised</vt:lpstr>
      <vt:lpstr>Semi-Supervised</vt:lpstr>
      <vt:lpstr>Semi-Supervised</vt:lpstr>
      <vt:lpstr>Semi-Supervised-Consistency Regularization</vt:lpstr>
      <vt:lpstr>Image classification</vt:lpstr>
      <vt:lpstr>Image classification</vt:lpstr>
      <vt:lpstr>Semi-Supervised-Consistency Regularization</vt:lpstr>
      <vt:lpstr>Data Augmentation </vt:lpstr>
      <vt:lpstr>Results</vt:lpstr>
      <vt:lpstr>Semi-Supervised-Match  </vt:lpstr>
      <vt:lpstr>Match </vt:lpstr>
      <vt:lpstr>Match</vt:lpstr>
      <vt:lpstr>Semi-Supervised-Pseudo Label</vt:lpstr>
      <vt:lpstr>Pseudo Label</vt:lpstr>
      <vt:lpstr>Pseudo Label </vt:lpstr>
      <vt:lpstr>Pseudo Label </vt:lpstr>
      <vt:lpstr>Object Detection</vt:lpstr>
      <vt:lpstr>Object Detection</vt:lpstr>
      <vt:lpstr>Object Detection</vt:lpstr>
      <vt:lpstr>Object Detection</vt:lpstr>
      <vt:lpstr>Results</vt:lpstr>
      <vt:lpstr>Object Detection</vt:lpstr>
      <vt:lpstr>Object Detection</vt:lpstr>
      <vt:lpstr>Pseudo Annotation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AL木木</cp:lastModifiedBy>
  <cp:revision>156</cp:revision>
  <dcterms:created xsi:type="dcterms:W3CDTF">2019-06-19T02:08:00Z</dcterms:created>
  <dcterms:modified xsi:type="dcterms:W3CDTF">2022-11-01T13:13:32Z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7E0242995C8B432A94E0E3AFC9DA63FF</vt:lpwstr>
  </property>
</Properties>
</file>